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7" r:id="rId4"/>
    <p:sldId id="257" r:id="rId5"/>
    <p:sldId id="278" r:id="rId6"/>
    <p:sldId id="260" r:id="rId7"/>
    <p:sldId id="261" r:id="rId8"/>
    <p:sldId id="259" r:id="rId9"/>
    <p:sldId id="280" r:id="rId10"/>
    <p:sldId id="258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1" r:id="rId24"/>
    <p:sldId id="294" r:id="rId25"/>
    <p:sldId id="286" r:id="rId26"/>
    <p:sldId id="287" r:id="rId27"/>
    <p:sldId id="288" r:id="rId28"/>
    <p:sldId id="289" r:id="rId29"/>
    <p:sldId id="291" r:id="rId30"/>
    <p:sldId id="293" r:id="rId31"/>
    <p:sldId id="295" r:id="rId32"/>
    <p:sldId id="296" r:id="rId33"/>
    <p:sldId id="297" r:id="rId34"/>
    <p:sldId id="298" r:id="rId35"/>
    <p:sldId id="282" r:id="rId36"/>
    <p:sldId id="299" r:id="rId37"/>
    <p:sldId id="300" r:id="rId38"/>
    <p:sldId id="301" r:id="rId39"/>
    <p:sldId id="302" r:id="rId40"/>
    <p:sldId id="304" r:id="rId41"/>
    <p:sldId id="303" r:id="rId42"/>
    <p:sldId id="283" r:id="rId43"/>
    <p:sldId id="307" r:id="rId44"/>
    <p:sldId id="308" r:id="rId45"/>
    <p:sldId id="309" r:id="rId46"/>
    <p:sldId id="28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>
      <p:cViewPr varScale="1">
        <p:scale>
          <a:sx n="120" d="100"/>
          <a:sy n="120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1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F971-E100-4A15-9CB5-BCABE3F24FD0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AA7C-81F1-42EE-B6C5-C01FA8845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5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Urine drug testing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/>
              <a:t>and the roles of a </a:t>
            </a:r>
            <a:r>
              <a:rPr lang="en-US" sz="3600" dirty="0" smtClean="0">
                <a:solidFill>
                  <a:srgbClr val="FFFF00"/>
                </a:solidFill>
              </a:rPr>
              <a:t>Medical Review Officer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Matt Noble, MD MPH</a:t>
            </a:r>
          </a:p>
          <a:p>
            <a:r>
              <a:rPr lang="en-US" dirty="0" smtClean="0"/>
              <a:t>Medical Toxicology Fellow</a:t>
            </a:r>
          </a:p>
          <a:p>
            <a:r>
              <a:rPr lang="en-US" dirty="0" smtClean="0"/>
              <a:t>Certified MRO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Urine</a:t>
            </a:r>
          </a:p>
          <a:p>
            <a:pPr marL="0" indent="0">
              <a:buNone/>
            </a:pPr>
            <a:r>
              <a:rPr lang="en-US" dirty="0" smtClean="0"/>
              <a:t>Hair</a:t>
            </a:r>
          </a:p>
          <a:p>
            <a:pPr marL="0" indent="0">
              <a:buNone/>
            </a:pPr>
            <a:r>
              <a:rPr lang="en-US" dirty="0" smtClean="0"/>
              <a:t>Nail</a:t>
            </a:r>
          </a:p>
          <a:p>
            <a:pPr marL="0" indent="0">
              <a:buNone/>
            </a:pPr>
            <a:r>
              <a:rPr lang="en-US" dirty="0" smtClean="0"/>
              <a:t>Saliva</a:t>
            </a:r>
          </a:p>
          <a:p>
            <a:pPr marL="0" indent="0">
              <a:buNone/>
            </a:pPr>
            <a:r>
              <a:rPr lang="en-US" dirty="0" smtClean="0"/>
              <a:t>Breath (alcohol)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Standard </a:t>
            </a:r>
            <a:r>
              <a:rPr lang="en-US" sz="2400" dirty="0" smtClean="0">
                <a:solidFill>
                  <a:srgbClr val="FFFF00"/>
                </a:solidFill>
              </a:rPr>
              <a:t>Federal Drug Testing Custody and Control Form (CCF)</a:t>
            </a:r>
          </a:p>
        </p:txBody>
      </p:sp>
      <p:pic>
        <p:nvPicPr>
          <p:cNvPr id="4" name="Picture 3" descr="MRO for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3020"/>
          <a:stretch/>
        </p:blipFill>
        <p:spPr>
          <a:xfrm rot="5400000">
            <a:off x="2547348" y="2558052"/>
            <a:ext cx="4210815" cy="33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Standard collection </a:t>
            </a:r>
            <a:r>
              <a:rPr lang="en-US" dirty="0" smtClean="0">
                <a:solidFill>
                  <a:srgbClr val="FFFF00"/>
                </a:solidFill>
              </a:rPr>
              <a:t>kit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UDS k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Collector</a:t>
            </a:r>
            <a:r>
              <a:rPr lang="en-US" dirty="0" smtClean="0"/>
              <a:t> must meet training requirements</a:t>
            </a:r>
          </a:p>
          <a:p>
            <a:r>
              <a:rPr lang="en-US" sz="2000" dirty="0" smtClean="0"/>
              <a:t>“knowledgeable of” process per DOT regulations</a:t>
            </a:r>
          </a:p>
          <a:p>
            <a:r>
              <a:rPr lang="en-US" sz="2000" dirty="0" smtClean="0"/>
              <a:t>“instructed on” how to collect (trained)</a:t>
            </a:r>
          </a:p>
          <a:p>
            <a:r>
              <a:rPr lang="en-US" sz="2000" dirty="0" smtClean="0"/>
              <a:t>demonstrates proficiency (5 consecutive error-free mock collections)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Training occurs: </a:t>
            </a:r>
          </a:p>
          <a:p>
            <a:r>
              <a:rPr lang="en-US" sz="2000" dirty="0" smtClean="0"/>
              <a:t>prior to being certified</a:t>
            </a:r>
          </a:p>
          <a:p>
            <a:r>
              <a:rPr lang="en-US" sz="2000" dirty="0" smtClean="0"/>
              <a:t>every 5 years</a:t>
            </a:r>
          </a:p>
          <a:p>
            <a:r>
              <a:rPr lang="en-US" sz="2000" dirty="0" smtClean="0"/>
              <a:t>after any errors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2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Approved collection site</a:t>
            </a:r>
          </a:p>
          <a:p>
            <a:pPr marL="0" indent="0">
              <a:buNone/>
            </a:pPr>
            <a:r>
              <a:rPr lang="en-US" dirty="0" smtClean="0"/>
              <a:t>	Single-toilet room is preferred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	donor has privacy (full-length door)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	Multi-stall room if necessary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donor has visual privacy (partial-length door)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may be monitored (in bathroom, not in stall)</a:t>
            </a:r>
          </a:p>
          <a:p>
            <a:pPr marL="0" indent="0">
              <a:buNone/>
            </a:pPr>
            <a:r>
              <a:rPr lang="en-US" dirty="0" smtClean="0"/>
              <a:t>	“Integrity of collection”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bluing in </a:t>
            </a:r>
            <a:r>
              <a:rPr lang="en-US" sz="2600" dirty="0" smtClean="0"/>
              <a:t>toilet, tape tank, remove trash, etc.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20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Collector explains procedure and completes Step 1 of CCF, donor washes hands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FFFF00"/>
                </a:solidFill>
              </a:rPr>
              <a:t>Failure to cooperate </a:t>
            </a:r>
            <a:r>
              <a:rPr lang="en-US" dirty="0" smtClean="0"/>
              <a:t>is a refusal to test”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donor fails to wash hands,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admits to adulterating/substituting specimen,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found to have device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“You may not leave before I excuse you”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Selection of kit, by collector or donor, is the </a:t>
            </a:r>
            <a:r>
              <a:rPr lang="en-US" dirty="0" smtClean="0">
                <a:solidFill>
                  <a:srgbClr val="FFFF00"/>
                </a:solidFill>
              </a:rPr>
              <a:t>point of no return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Donor provides at least </a:t>
            </a:r>
            <a:r>
              <a:rPr lang="en-US" dirty="0" smtClean="0">
                <a:solidFill>
                  <a:srgbClr val="FFFF00"/>
                </a:solidFill>
              </a:rPr>
              <a:t>45 mL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Collector: </a:t>
            </a:r>
          </a:p>
          <a:p>
            <a:r>
              <a:rPr lang="en-US" sz="2400" dirty="0" smtClean="0"/>
              <a:t>notes temperature,</a:t>
            </a:r>
            <a:endParaRPr lang="en-US" sz="2400" dirty="0"/>
          </a:p>
          <a:p>
            <a:r>
              <a:rPr lang="en-US" sz="2400" dirty="0" smtClean="0"/>
              <a:t>splits sample (30ml to bottle A, 15ml to bottle B), and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completes Step 2 of CCF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FF00"/>
                </a:solidFill>
              </a:rPr>
              <a:t>Shy bladder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Donor unable to provide sufficient sample volume on first attempt</a:t>
            </a:r>
          </a:p>
          <a:p>
            <a:r>
              <a:rPr lang="en-US" dirty="0" smtClean="0"/>
              <a:t>First specimen is discarded</a:t>
            </a:r>
          </a:p>
          <a:p>
            <a:r>
              <a:rPr lang="en-US" dirty="0" smtClean="0"/>
              <a:t>Donor is given up to </a:t>
            </a:r>
            <a:r>
              <a:rPr lang="en-US" dirty="0" smtClean="0">
                <a:solidFill>
                  <a:srgbClr val="FFFF00"/>
                </a:solidFill>
              </a:rPr>
              <a:t>3 hours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40 </a:t>
            </a:r>
            <a:r>
              <a:rPr lang="en-US" dirty="0" err="1" smtClean="0">
                <a:solidFill>
                  <a:srgbClr val="FFFF00"/>
                </a:solidFill>
              </a:rPr>
              <a:t>oz</a:t>
            </a:r>
            <a:r>
              <a:rPr lang="en-US" dirty="0" smtClean="0">
                <a:solidFill>
                  <a:srgbClr val="FFFF00"/>
                </a:solidFill>
              </a:rPr>
              <a:t> of fluid </a:t>
            </a:r>
            <a:r>
              <a:rPr lang="en-US" dirty="0" smtClean="0"/>
              <a:t>to provide an adequate urine specimen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donor unable to provide new sufficient sample, collector contacts employer representative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donor is unwilling (</a:t>
            </a:r>
            <a:r>
              <a:rPr lang="en-US" dirty="0" err="1" smtClean="0"/>
              <a:t>ie</a:t>
            </a:r>
            <a:r>
              <a:rPr lang="en-US" dirty="0" smtClean="0"/>
              <a:t>, leaves) = refusal to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Direct Observation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When directed by employer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I</a:t>
            </a:r>
            <a:r>
              <a:rPr lang="en-US" sz="2000" dirty="0" smtClean="0"/>
              <a:t>nvalid result, canceled positive test, RTD or FUP tests</a:t>
            </a:r>
          </a:p>
          <a:p>
            <a:pPr marL="0" indent="0">
              <a:buNone/>
            </a:pPr>
            <a:r>
              <a:rPr lang="en-US" dirty="0" smtClean="0"/>
              <a:t>When determined by collector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Suspected tampering (abnormal temperature or odor/color)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ALWAYS by same gender observer</a:t>
            </a:r>
          </a:p>
          <a:p>
            <a:pPr marL="0" indent="0">
              <a:buNone/>
            </a:pPr>
            <a:r>
              <a:rPr lang="en-US" dirty="0" smtClean="0"/>
              <a:t>Observer does NOT have to be a trained collector</a:t>
            </a:r>
          </a:p>
          <a:p>
            <a:pPr marL="0" indent="0">
              <a:buNone/>
            </a:pPr>
            <a:r>
              <a:rPr lang="en-US" dirty="0" smtClean="0"/>
              <a:t>If employee declines to allow observed collection = refusal to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Observation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Nothing except skin between navel and knees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Turning around one full turn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Donor may then return clothing to proper position prior to providing specimen</a:t>
            </a:r>
          </a:p>
        </p:txBody>
      </p:sp>
    </p:spTree>
    <p:extLst>
      <p:ext uri="{BB962C8B-B14F-4D97-AF65-F5344CB8AC3E}">
        <p14:creationId xmlns:p14="http://schemas.microsoft.com/office/powerpoint/2010/main" val="276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a Medical Review Officer?</a:t>
            </a:r>
          </a:p>
          <a:p>
            <a:pPr marL="0" indent="0">
              <a:buNone/>
            </a:pPr>
            <a:r>
              <a:rPr lang="en-US" dirty="0" smtClean="0"/>
              <a:t>Who regulates testing? Who gets tested?</a:t>
            </a:r>
          </a:p>
          <a:p>
            <a:pPr marL="0" indent="0">
              <a:buNone/>
            </a:pPr>
            <a:r>
              <a:rPr lang="en-US" dirty="0" smtClean="0"/>
              <a:t>Urine collection procedure</a:t>
            </a:r>
          </a:p>
          <a:p>
            <a:pPr marL="0" indent="0">
              <a:buNone/>
            </a:pPr>
            <a:r>
              <a:rPr lang="en-US" dirty="0" smtClean="0"/>
              <a:t>Lab interpretation</a:t>
            </a:r>
          </a:p>
          <a:p>
            <a:pPr marL="0" indent="0">
              <a:buNone/>
            </a:pPr>
            <a:r>
              <a:rPr lang="en-US" dirty="0" smtClean="0"/>
              <a:t>The MRO verification process</a:t>
            </a:r>
          </a:p>
          <a:p>
            <a:pPr marL="0" indent="0">
              <a:buNone/>
            </a:pPr>
            <a:r>
              <a:rPr lang="en-US" dirty="0" smtClean="0"/>
              <a:t>On the horizon of drug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“Fatal” specimen flaws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Specimen IDs on bottle and form </a:t>
            </a:r>
            <a:r>
              <a:rPr lang="en-US" sz="2400" dirty="0" smtClean="0">
                <a:solidFill>
                  <a:srgbClr val="FFFF00"/>
                </a:solidFill>
              </a:rPr>
              <a:t>do not match</a:t>
            </a:r>
          </a:p>
          <a:p>
            <a:r>
              <a:rPr lang="en-US" sz="2400" dirty="0" smtClean="0"/>
              <a:t>Specimen bottle </a:t>
            </a:r>
            <a:r>
              <a:rPr lang="en-US" sz="2400" dirty="0" smtClean="0">
                <a:solidFill>
                  <a:srgbClr val="FFFF00"/>
                </a:solidFill>
              </a:rPr>
              <a:t>seal broken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(may </a:t>
            </a:r>
            <a:r>
              <a:rPr lang="en-US" sz="2400" dirty="0" err="1" smtClean="0"/>
              <a:t>redesignate</a:t>
            </a:r>
            <a:r>
              <a:rPr lang="en-US" sz="2400" dirty="0" smtClean="0"/>
              <a:t> bottle B as bottle A)</a:t>
            </a:r>
          </a:p>
          <a:p>
            <a:r>
              <a:rPr lang="en-US" sz="2400" dirty="0" smtClean="0"/>
              <a:t>Collector’s </a:t>
            </a:r>
            <a:r>
              <a:rPr lang="en-US" sz="2400" dirty="0" smtClean="0">
                <a:solidFill>
                  <a:srgbClr val="FFFF00"/>
                </a:solidFill>
              </a:rPr>
              <a:t>name and signature missing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Insufficient quantity </a:t>
            </a:r>
            <a:r>
              <a:rPr lang="en-US" sz="2400" dirty="0" smtClean="0"/>
              <a:t>of urine for analysis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(may </a:t>
            </a:r>
            <a:r>
              <a:rPr lang="en-US" sz="2400" dirty="0" err="1" smtClean="0"/>
              <a:t>redesignate</a:t>
            </a:r>
            <a:r>
              <a:rPr lang="en-US" sz="2400" dirty="0" smtClean="0"/>
              <a:t> bottle B as bottle A)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Flaw documented on form and report “rejected for testing” (NO attempt to test specimen)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“Correctable” flaws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Collector’s signature omitted</a:t>
            </a:r>
          </a:p>
          <a:p>
            <a:r>
              <a:rPr lang="en-US" dirty="0" smtClean="0"/>
              <a:t>Form is expired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Flaw documented on form</a:t>
            </a:r>
          </a:p>
          <a:p>
            <a:pPr marL="0" indent="0">
              <a:buNone/>
            </a:pPr>
            <a:r>
              <a:rPr lang="en-US" dirty="0" smtClean="0"/>
              <a:t>CONTINUE testing process</a:t>
            </a:r>
          </a:p>
          <a:p>
            <a:pPr marL="0" indent="0">
              <a:buNone/>
            </a:pPr>
            <a:r>
              <a:rPr lang="en-US" dirty="0" smtClean="0"/>
              <a:t>Attempt to correct flaw (may be “rejected” if not successful)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Temperature not recorded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Neither a fatal nor a correctable flaw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CONTINUE testing process</a:t>
            </a:r>
          </a:p>
          <a:p>
            <a:pPr marL="0" indent="0">
              <a:buNone/>
            </a:pPr>
            <a:r>
              <a:rPr lang="en-US" dirty="0" smtClean="0"/>
              <a:t>Attempt to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What is a Medical Review Officer?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Who regulates testing? Who gets tested?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Urine collection procedure</a:t>
            </a:r>
          </a:p>
          <a:p>
            <a:pPr marL="0" indent="0">
              <a:buNone/>
            </a:pPr>
            <a:r>
              <a:rPr lang="en-US" dirty="0" smtClean="0"/>
              <a:t>Lab interpretation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The MRO verification process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On the horizon of drug testing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drugs are tested?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Amphetamine</a:t>
            </a:r>
            <a:r>
              <a:rPr lang="en-US" dirty="0" smtClean="0"/>
              <a:t>: amphetamine, methamphetamine, MDMA, MDA, MDEA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Marijuana</a:t>
            </a:r>
            <a:r>
              <a:rPr lang="en-US" dirty="0" smtClean="0"/>
              <a:t>: THC-COOH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Opiates</a:t>
            </a:r>
            <a:r>
              <a:rPr lang="en-US" dirty="0" smtClean="0"/>
              <a:t>: 6-acetylmorphine, morphine, codeine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Cocaine</a:t>
            </a:r>
            <a:r>
              <a:rPr lang="en-US" dirty="0" smtClean="0"/>
              <a:t>: </a:t>
            </a:r>
            <a:r>
              <a:rPr lang="en-US" dirty="0" err="1" smtClean="0"/>
              <a:t>benzoylecgonine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PCP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2800" y="5943600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sym typeface="Wingdings"/>
              </a:rPr>
              <a:t> Only 11 compounds are currently tested for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lab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Flawed (~2% rejection rate)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Invalid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Adulterated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Substituted</a:t>
            </a:r>
          </a:p>
          <a:p>
            <a:pPr marL="0" indent="0">
              <a:buNone/>
            </a:pPr>
            <a:r>
              <a:rPr lang="en-US" dirty="0" smtClean="0"/>
              <a:t>Positive</a:t>
            </a:r>
          </a:p>
          <a:p>
            <a:pPr marL="0" indent="0">
              <a:buNone/>
            </a:pPr>
            <a:r>
              <a:rPr lang="en-US" dirty="0" smtClean="0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1691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Immunoassay</a:t>
            </a:r>
            <a:r>
              <a:rPr lang="en-US" dirty="0" smtClean="0"/>
              <a:t> (for specific drug compounds)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Specimen Validity Testing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creatinine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specific gravity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oxidation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visual inspection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color consistency (between bottles)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5867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Adulterated	&gt; 11.0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Invalid		&gt; 9.0 to ≤ 11.0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Normal		4.5 to 9.0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Invalid		≥ 3.0 to &lt; 4.5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Adulterated	1.0 to &lt;3.0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609600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 smtClean="0">
                <a:sym typeface="Wingdings"/>
              </a:rPr>
              <a:t>Minimum of 3 tests for abnormal </a:t>
            </a:r>
            <a:r>
              <a:rPr lang="en-US" sz="1600" i="1" dirty="0" err="1" smtClean="0">
                <a:sym typeface="Wingdings"/>
              </a:rPr>
              <a:t>pHs</a:t>
            </a:r>
            <a:endParaRPr lang="en-US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Creatinine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5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FF00"/>
                </a:solidFill>
              </a:rPr>
              <a:t> 20 mg/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are important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 specific gravity for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Creatinine</a:t>
            </a:r>
            <a:r>
              <a:rPr lang="en-US" dirty="0" smtClean="0"/>
              <a:t> and Specific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Dilution</a:t>
            </a:r>
            <a:r>
              <a:rPr lang="en-US" dirty="0" smtClean="0"/>
              <a:t>: lower than expected values for normal human urine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Substitution</a:t>
            </a:r>
            <a:r>
              <a:rPr lang="en-US" dirty="0" smtClean="0"/>
              <a:t>: values outside the physiologically possible range of human urine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Invalid</a:t>
            </a:r>
            <a:r>
              <a:rPr lang="en-US" dirty="0" smtClean="0"/>
              <a:t>: incongruent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a Medical Review Officer?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Who regulates testing? Who gets tested?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Urine collection procedure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Lab interpretation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MRO verification process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On the horizon of drug testing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Confirmatory testing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Gas Chromatography–Mass Spectrometry (GC/MS) or Tandem Mass Spectrometry (MS/MS)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Used whenever initial immunoassay results are positive (over cutoff value) for any of the 11 tested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Confirmatory testing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initial immunoassay below cutoff = negative</a:t>
            </a:r>
          </a:p>
          <a:p>
            <a:pPr marL="0" indent="0">
              <a:buNone/>
            </a:pPr>
            <a:r>
              <a:rPr lang="en-US" sz="2400" dirty="0" smtClean="0"/>
              <a:t>If immunoassay at or above cutoff </a:t>
            </a:r>
            <a:r>
              <a:rPr lang="en-US" sz="2400" dirty="0" smtClean="0">
                <a:sym typeface="Wingdings"/>
              </a:rPr>
              <a:t> confirmatory testing</a:t>
            </a: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If confirmatory testing below cutoff = negative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If confirmatory testing at or above cutoff = positive</a:t>
            </a: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Lab reports only “positive” or “negative,” without concentration (unless quantitative values requested)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1800" dirty="0" smtClean="0">
                <a:sym typeface="Wingdings"/>
              </a:rPr>
              <a:t>Exception is morphine or codeine (MRO needs concentrations)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17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Dilute specimens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Definition: </a:t>
            </a:r>
            <a:r>
              <a:rPr lang="en-US" dirty="0" smtClean="0">
                <a:solidFill>
                  <a:srgbClr val="FFFF00"/>
                </a:solidFill>
              </a:rPr>
              <a:t>Cr between 2 and 20 mg/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and</a:t>
            </a:r>
            <a:r>
              <a:rPr lang="en-US" dirty="0" smtClean="0">
                <a:solidFill>
                  <a:srgbClr val="FFFF00"/>
                </a:solidFill>
              </a:rPr>
              <a:t> SG is between 1.0010 and 1.0030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positive (for drug), dilution irrelevant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negative, further action based on how dilute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Cr between 2 and 5 mg/</a:t>
            </a:r>
            <a:r>
              <a:rPr lang="en-US" dirty="0" err="1" smtClean="0"/>
              <a:t>dL</a:t>
            </a:r>
            <a:r>
              <a:rPr lang="en-US" dirty="0" smtClean="0"/>
              <a:t> = recollection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Cr &gt;5 mg/</a:t>
            </a:r>
            <a:r>
              <a:rPr lang="en-US" dirty="0" err="1" smtClean="0"/>
              <a:t>dL</a:t>
            </a:r>
            <a:r>
              <a:rPr lang="en-US" dirty="0" smtClean="0"/>
              <a:t> = employer discretion/policy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Invalid specimens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“Invalid” is a laboratory result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never be reported with a “negative” result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may accompany “positive,” “adulterated,” or “substituted” results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Reasons may include: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inconsistent Cr and SG results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abnormal pH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abnormal nitrite concentration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presence of chromium or halogen or </a:t>
            </a:r>
            <a:r>
              <a:rPr lang="en-US" sz="1800" dirty="0" err="1" smtClean="0"/>
              <a:t>glutaraldehyde</a:t>
            </a:r>
            <a:r>
              <a:rPr lang="en-US" sz="1800" dirty="0" smtClean="0"/>
              <a:t> or oxidant or surfactant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5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RO algorith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001000" cy="48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What is a Medical Review Officer?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Who regulates testing? Who gets tested?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Urine collection procedure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Lab interpretation</a:t>
            </a:r>
          </a:p>
          <a:p>
            <a:pPr marL="0" indent="0">
              <a:buNone/>
            </a:pPr>
            <a:r>
              <a:rPr lang="en-US" dirty="0" smtClean="0"/>
              <a:t>The MRO verification process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On the horizon of drug testing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MRO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Interpret forensic drug testing results within the context of a regulatory framework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Dept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of Transportation 49 CFR Part 40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Interact with the donor to discuss results and facilitate appropriate actions and requests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Confirm or deny legitimate medical reasons for positive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“Legitimate medical explanations”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None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FF00"/>
                </a:solidFill>
              </a:rPr>
              <a:t>PCP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6-acetylmorphine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drugs are tested?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Amphetamine</a:t>
            </a:r>
            <a:r>
              <a:rPr lang="en-US" dirty="0" smtClean="0"/>
              <a:t>: amphetamine, methamphetamine, MDMA, MDA, MDEA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Marijuana</a:t>
            </a:r>
            <a:r>
              <a:rPr lang="en-US" dirty="0" smtClean="0"/>
              <a:t>: THC-COOH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Opiates</a:t>
            </a:r>
            <a:r>
              <a:rPr lang="en-US" dirty="0" smtClean="0"/>
              <a:t>: </a:t>
            </a:r>
            <a:r>
              <a:rPr lang="en-US" strike="sngStrike" dirty="0" smtClean="0">
                <a:solidFill>
                  <a:srgbClr val="FF0000"/>
                </a:solidFill>
              </a:rPr>
              <a:t>6-acetylmorphine</a:t>
            </a:r>
            <a:r>
              <a:rPr lang="en-US" dirty="0" smtClean="0"/>
              <a:t>, morphine, codeine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Cocaine</a:t>
            </a:r>
            <a:r>
              <a:rPr lang="en-US" dirty="0" smtClean="0"/>
              <a:t>: </a:t>
            </a:r>
            <a:r>
              <a:rPr lang="en-US" dirty="0" err="1" smtClean="0"/>
              <a:t>benzoylecgonine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trike="sngStrike" dirty="0" smtClean="0">
                <a:solidFill>
                  <a:srgbClr val="FF0000"/>
                </a:solidFill>
              </a:rPr>
              <a:t>PCP</a:t>
            </a:r>
            <a:endParaRPr lang="en-US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“Legitimate medical explanations”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None for PCP or 6-acetylmorphine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Otherwise, </a:t>
            </a:r>
            <a:r>
              <a:rPr lang="en-US" dirty="0" smtClean="0">
                <a:solidFill>
                  <a:srgbClr val="FFFF00"/>
                </a:solidFill>
              </a:rPr>
              <a:t>donor needs to have a prescription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+</a:t>
            </a:r>
            <a:r>
              <a:rPr lang="en-US" sz="2400" dirty="0" smtClean="0"/>
              <a:t>THC – </a:t>
            </a:r>
            <a:r>
              <a:rPr lang="en-US" sz="2400" dirty="0" err="1" smtClean="0"/>
              <a:t>Marinol</a:t>
            </a:r>
            <a:r>
              <a:rPr lang="en-US" sz="2400" dirty="0" smtClean="0"/>
              <a:t> or </a:t>
            </a:r>
            <a:r>
              <a:rPr lang="en-US" sz="2400" dirty="0" err="1" smtClean="0"/>
              <a:t>Sativex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+amphetamine – Adderall, </a:t>
            </a:r>
            <a:r>
              <a:rPr lang="en-US" sz="2400" dirty="0" err="1" smtClean="0"/>
              <a:t>Vyvanse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+methamphetamine – </a:t>
            </a:r>
            <a:r>
              <a:rPr lang="en-US" sz="2400" dirty="0" err="1" smtClean="0"/>
              <a:t>Didrex</a:t>
            </a:r>
            <a:r>
              <a:rPr lang="en-US" sz="2400" dirty="0" smtClean="0"/>
              <a:t>, </a:t>
            </a:r>
            <a:r>
              <a:rPr lang="en-US" sz="2400" dirty="0" err="1" smtClean="0"/>
              <a:t>Desoxyn</a:t>
            </a:r>
            <a:r>
              <a:rPr lang="en-US" sz="2400" dirty="0" smtClean="0"/>
              <a:t>, </a:t>
            </a:r>
            <a:r>
              <a:rPr lang="en-US" sz="2400" dirty="0" err="1" smtClean="0"/>
              <a:t>Selegiline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+cocaine – medical procedure (e.g., topical application)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Opiates are more complicated</a:t>
            </a:r>
          </a:p>
        </p:txBody>
      </p:sp>
    </p:spTree>
    <p:extLst>
      <p:ext uri="{BB962C8B-B14F-4D97-AF65-F5344CB8AC3E}">
        <p14:creationId xmlns:p14="http://schemas.microsoft.com/office/powerpoint/2010/main" val="28343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MRO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Interpret forensic drug testing results </a:t>
            </a:r>
            <a:r>
              <a:rPr lang="en-US" dirty="0" smtClean="0"/>
              <a:t>within the context of a regulatory framework</a:t>
            </a:r>
          </a:p>
          <a:p>
            <a:pPr marL="400050" lvl="1" indent="0">
              <a:buNone/>
            </a:pPr>
            <a:r>
              <a:rPr lang="en-US" dirty="0" err="1" smtClean="0"/>
              <a:t>Dept</a:t>
            </a:r>
            <a:r>
              <a:rPr lang="en-US" dirty="0" smtClean="0"/>
              <a:t> of Transportation 49 CFR Part 40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Interact with the donor to discuss results and facilitate appropriate actions and requests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Confirm or deny legitimate medical reasons for positive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drugs are tested?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trike="sngStrike" dirty="0" smtClean="0">
                <a:solidFill>
                  <a:srgbClr val="FF0000"/>
                </a:solidFill>
              </a:rPr>
              <a:t>Amphetamine: amphetamine, methamphetamine, MDMA, MDA, MDEA</a:t>
            </a:r>
          </a:p>
          <a:p>
            <a:pPr marL="0" indent="0">
              <a:buNone/>
            </a:pPr>
            <a:r>
              <a:rPr lang="en-US" strike="sngStrike" dirty="0" smtClean="0">
                <a:solidFill>
                  <a:srgbClr val="FF0000"/>
                </a:solidFill>
              </a:rPr>
              <a:t>Marijuana: THC-COOH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Opiates</a:t>
            </a:r>
            <a:r>
              <a:rPr lang="en-US" dirty="0" smtClean="0"/>
              <a:t>: </a:t>
            </a:r>
            <a:r>
              <a:rPr lang="en-US" strike="sngStrike" dirty="0" smtClean="0">
                <a:solidFill>
                  <a:srgbClr val="FF0000"/>
                </a:solidFill>
              </a:rPr>
              <a:t>6-acetylmorphine</a:t>
            </a:r>
            <a:r>
              <a:rPr lang="en-US" dirty="0" smtClean="0"/>
              <a:t>, morphine, codeine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trike="sngStrike" dirty="0" smtClean="0">
                <a:solidFill>
                  <a:srgbClr val="FF0000"/>
                </a:solidFill>
              </a:rPr>
              <a:t>Cocaine: </a:t>
            </a:r>
            <a:r>
              <a:rPr lang="en-US" strike="sngStrike" dirty="0" err="1" smtClean="0">
                <a:solidFill>
                  <a:srgbClr val="FF0000"/>
                </a:solidFill>
              </a:rPr>
              <a:t>benzoylecgonine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trike="sngStrike" dirty="0" smtClean="0">
                <a:solidFill>
                  <a:srgbClr val="FF0000"/>
                </a:solidFill>
              </a:rPr>
              <a:t>PCP</a:t>
            </a:r>
            <a:endParaRPr lang="en-US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opiate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If ≥ 15,000 </a:t>
            </a:r>
            <a:r>
              <a:rPr lang="en-US" sz="2400" dirty="0" err="1" smtClean="0">
                <a:solidFill>
                  <a:srgbClr val="FFFF00"/>
                </a:solidFill>
              </a:rPr>
              <a:t>ng</a:t>
            </a:r>
            <a:r>
              <a:rPr lang="en-US" sz="2400" dirty="0" smtClean="0">
                <a:solidFill>
                  <a:srgbClr val="FFFF00"/>
                </a:solidFill>
              </a:rPr>
              <a:t>/mL, donor has burden of proof </a:t>
            </a:r>
            <a:r>
              <a:rPr lang="en-US" sz="2400" dirty="0" smtClean="0"/>
              <a:t>(e.g., Rx)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 “poppy seed” defense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If 2,000 – 15, 000 </a:t>
            </a:r>
            <a:r>
              <a:rPr lang="en-US" sz="2400" dirty="0" err="1" smtClean="0">
                <a:solidFill>
                  <a:srgbClr val="FFFF00"/>
                </a:solidFill>
              </a:rPr>
              <a:t>ng</a:t>
            </a:r>
            <a:r>
              <a:rPr lang="en-US" sz="2400" dirty="0" smtClean="0">
                <a:solidFill>
                  <a:srgbClr val="FFFF00"/>
                </a:solidFill>
              </a:rPr>
              <a:t>/mL, MRO has burden of proof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If donor has prescription </a:t>
            </a:r>
            <a:r>
              <a:rPr lang="en-US" sz="2400" dirty="0" smtClean="0">
                <a:sym typeface="Wingdings"/>
              </a:rPr>
              <a:t> negative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If donor does not have Rx  requires “clinical evidence”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	Opiate clinical exam (track marks, signs, </a:t>
            </a:r>
            <a:r>
              <a:rPr lang="en-US" sz="2400" dirty="0" err="1" smtClean="0">
                <a:sym typeface="Wingdings"/>
              </a:rPr>
              <a:t>etc</a:t>
            </a:r>
            <a:r>
              <a:rPr lang="en-US" sz="2400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		If “evidence”  positive result</a:t>
            </a:r>
          </a:p>
          <a:p>
            <a:pPr marL="0" indent="0"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		If no “evidence”  negative result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3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What is a Medical Review Officer?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Who regulates testing? Who gets tested?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Urine collection procedure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Lab interpretation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The MRO verification process</a:t>
            </a:r>
          </a:p>
          <a:p>
            <a:pPr marL="0" indent="0">
              <a:buNone/>
            </a:pPr>
            <a:r>
              <a:rPr lang="en-US" dirty="0" smtClean="0"/>
              <a:t>On the horizon of drug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statistics</a:t>
            </a:r>
            <a:endParaRPr lang="en-US" dirty="0"/>
          </a:p>
        </p:txBody>
      </p:sp>
      <p:pic>
        <p:nvPicPr>
          <p:cNvPr id="3" name="Picture 2" descr="IMG_39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statistics</a:t>
            </a:r>
            <a:endParaRPr lang="en-US" dirty="0"/>
          </a:p>
        </p:txBody>
      </p:sp>
      <p:pic>
        <p:nvPicPr>
          <p:cNvPr id="3" name="Picture 2" descr="IMG_39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statistics</a:t>
            </a:r>
            <a:endParaRPr lang="en-US" dirty="0"/>
          </a:p>
        </p:txBody>
      </p:sp>
      <p:pic>
        <p:nvPicPr>
          <p:cNvPr id="3" name="Picture 2" descr="IMG_39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drugs will be tested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Marijuana remains (for now) a Schedule I drug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MDEA is being removed </a:t>
            </a:r>
            <a:r>
              <a:rPr lang="en-US" dirty="0" smtClean="0"/>
              <a:t>from list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Opioids are being added: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hydrocodone, </a:t>
            </a:r>
            <a:r>
              <a:rPr lang="en-US" sz="2400" dirty="0" err="1" smtClean="0">
                <a:solidFill>
                  <a:srgbClr val="FFFF00"/>
                </a:solidFill>
              </a:rPr>
              <a:t>hydromorphone</a:t>
            </a:r>
            <a:r>
              <a:rPr lang="en-US" sz="2400" dirty="0" smtClean="0">
                <a:solidFill>
                  <a:srgbClr val="FFFF00"/>
                </a:solidFill>
              </a:rPr>
              <a:t>, oxycodone, </a:t>
            </a:r>
            <a:r>
              <a:rPr lang="en-US" sz="2400" dirty="0" err="1" smtClean="0">
                <a:solidFill>
                  <a:srgbClr val="FFFF00"/>
                </a:solidFill>
              </a:rPr>
              <a:t>oxymorphone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the addition of four opioids, the number of “positive” lab results will dramatically increase, as will the work of MROs to confirm these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950720"/>
            <a:ext cx="57302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What is a Medical Review Officer?</a:t>
            </a:r>
          </a:p>
          <a:p>
            <a:pPr marL="0" indent="0">
              <a:buNone/>
            </a:pPr>
            <a:r>
              <a:rPr lang="en-US" dirty="0" smtClean="0"/>
              <a:t>Who regulates testing? Who gets tested?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Urine collection procedure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Lab interpretation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The MRO verification process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On the horizon of drug testing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Regulatory framework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Department of Health and Human Services (DHHS)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Department of Transportation (DOT)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200" dirty="0" smtClean="0"/>
              <a:t>Federal Motor Carrier Safety Administration (FMCSA)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Federal Aviation Administration (FAA)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Federal Railroad Administration (FRA)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Federal Transit Administration (FTA)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Pipeline and Hazardous Material Safety Administration (PHMSA)</a:t>
            </a:r>
          </a:p>
          <a:p>
            <a:pPr marL="0" indent="0">
              <a:buNone/>
            </a:pPr>
            <a:r>
              <a:rPr lang="en-US" dirty="0" smtClean="0"/>
              <a:t>United States Coast Guard (USCG)</a:t>
            </a:r>
          </a:p>
          <a:p>
            <a:pPr marL="0" indent="0">
              <a:buNone/>
            </a:pPr>
            <a:r>
              <a:rPr lang="en-US" dirty="0" smtClean="0"/>
              <a:t>Nuclear Regulatory Commission (NRC)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DOT’s Office of Drug and Alcohol Policy and Compliance </a:t>
            </a:r>
            <a:r>
              <a:rPr lang="en-US" dirty="0" smtClean="0">
                <a:solidFill>
                  <a:srgbClr val="FFFF00"/>
                </a:solidFill>
              </a:rPr>
              <a:t>(ODAPC) = oversight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DHHS = scientific rationale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Safety-sensitive transportation agencies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FMCSA, FRA, FTA, FAA, PHMSA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USCG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NRC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~ 5 million employees (FMCSA=80%)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be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Pre-employment (PE)**</a:t>
            </a:r>
          </a:p>
          <a:p>
            <a:pPr marL="0" indent="0">
              <a:buNone/>
            </a:pPr>
            <a:r>
              <a:rPr lang="en-US" dirty="0" smtClean="0"/>
              <a:t>Random (RA)</a:t>
            </a:r>
          </a:p>
          <a:p>
            <a:pPr marL="0" indent="0">
              <a:buNone/>
            </a:pPr>
            <a:r>
              <a:rPr lang="en-US" dirty="0" smtClean="0"/>
              <a:t>Reasonable suspicion (RS)</a:t>
            </a:r>
          </a:p>
          <a:p>
            <a:pPr marL="0" indent="0">
              <a:buNone/>
            </a:pPr>
            <a:r>
              <a:rPr lang="en-US" dirty="0" smtClean="0"/>
              <a:t>Post-accident (PA)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Return to duty </a:t>
            </a:r>
            <a:r>
              <a:rPr lang="en-US" dirty="0" smtClean="0"/>
              <a:t>(RTD)**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Follow-up </a:t>
            </a:r>
            <a:r>
              <a:rPr lang="en-US" dirty="0" smtClean="0"/>
              <a:t>(FUP)**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**requires “negative”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What is a Medical Review Officer?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Who regulates testing? Who gets tested?</a:t>
            </a:r>
          </a:p>
          <a:p>
            <a:pPr marL="0" indent="0">
              <a:buNone/>
            </a:pPr>
            <a:r>
              <a:rPr lang="en-US" dirty="0" smtClean="0"/>
              <a:t>Urine collection procedure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Lab interpretation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The MRO verification process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</a:rPr>
              <a:t>On the horizon of drug testing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1113</Words>
  <Application>Microsoft Macintosh PowerPoint</Application>
  <PresentationFormat>On-screen Show (4:3)</PresentationFormat>
  <Paragraphs>310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</vt:lpstr>
      <vt:lpstr>Wingdings</vt:lpstr>
      <vt:lpstr>Arial</vt:lpstr>
      <vt:lpstr>Office Theme</vt:lpstr>
      <vt:lpstr>Urine drug testing and the roles of a Medical Review Officer</vt:lpstr>
      <vt:lpstr>Outline</vt:lpstr>
      <vt:lpstr>Outline</vt:lpstr>
      <vt:lpstr>MRO responsibilities</vt:lpstr>
      <vt:lpstr>Outline</vt:lpstr>
      <vt:lpstr>Regulatory framework</vt:lpstr>
      <vt:lpstr>Regulatory framework</vt:lpstr>
      <vt:lpstr>Reasons to be tested</vt:lpstr>
      <vt:lpstr>Outline</vt:lpstr>
      <vt:lpstr>Specimens</vt:lpstr>
      <vt:lpstr>Urine collection</vt:lpstr>
      <vt:lpstr>Urine collection</vt:lpstr>
      <vt:lpstr>Urine collection</vt:lpstr>
      <vt:lpstr>Urine collection</vt:lpstr>
      <vt:lpstr>Urine collection</vt:lpstr>
      <vt:lpstr>Urine collection</vt:lpstr>
      <vt:lpstr>“Shy bladder”</vt:lpstr>
      <vt:lpstr>Direct Observation collection</vt:lpstr>
      <vt:lpstr>Direct Observation procedure</vt:lpstr>
      <vt:lpstr>“Fatal” specimen flaws</vt:lpstr>
      <vt:lpstr>“Correctable” flaws</vt:lpstr>
      <vt:lpstr>Temperature not recorded</vt:lpstr>
      <vt:lpstr>Outline</vt:lpstr>
      <vt:lpstr>What drugs are tested?</vt:lpstr>
      <vt:lpstr>Possible lab results</vt:lpstr>
      <vt:lpstr>Tests</vt:lpstr>
      <vt:lpstr>pH</vt:lpstr>
      <vt:lpstr>Creatinine</vt:lpstr>
      <vt:lpstr>Creatinine and Specific Gravity</vt:lpstr>
      <vt:lpstr>Confirmatory testing</vt:lpstr>
      <vt:lpstr>Confirmatory testing</vt:lpstr>
      <vt:lpstr>Dilute specimens</vt:lpstr>
      <vt:lpstr>Invalid specimens</vt:lpstr>
      <vt:lpstr>PowerPoint Presentation</vt:lpstr>
      <vt:lpstr>Outline</vt:lpstr>
      <vt:lpstr>MRO responsibilities</vt:lpstr>
      <vt:lpstr>“Legitimate medical explanations”</vt:lpstr>
      <vt:lpstr>What drugs are tested?</vt:lpstr>
      <vt:lpstr>“Legitimate medical explanations”</vt:lpstr>
      <vt:lpstr>What drugs are tested?</vt:lpstr>
      <vt:lpstr>Positive opiate results</vt:lpstr>
      <vt:lpstr>Outline</vt:lpstr>
      <vt:lpstr>Current statistics</vt:lpstr>
      <vt:lpstr>Current statistics</vt:lpstr>
      <vt:lpstr>Current statistics</vt:lpstr>
      <vt:lpstr>What drugs will be tested for?</vt:lpstr>
      <vt:lpstr>Practically…</vt:lpstr>
      <vt:lpstr>Questions?</vt:lpstr>
    </vt:vector>
  </TitlesOfParts>
  <Company>OHSU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Urine drug testing and the roles of a Medical Review Officer</dc:title>
  <dc:creator>Matt Noble</dc:creator>
  <cp:lastModifiedBy>Microsoft Office User</cp:lastModifiedBy>
  <cp:revision>37</cp:revision>
  <dcterms:created xsi:type="dcterms:W3CDTF">2017-02-07T18:46:36Z</dcterms:created>
  <dcterms:modified xsi:type="dcterms:W3CDTF">2017-05-01T17:47:42Z</dcterms:modified>
</cp:coreProperties>
</file>